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71" r:id="rId6"/>
    <p:sldId id="259" r:id="rId7"/>
    <p:sldId id="266" r:id="rId8"/>
    <p:sldId id="273" r:id="rId9"/>
    <p:sldId id="260" r:id="rId10"/>
    <p:sldId id="274" r:id="rId11"/>
    <p:sldId id="276" r:id="rId12"/>
    <p:sldId id="277" r:id="rId13"/>
    <p:sldId id="278" r:id="rId14"/>
    <p:sldId id="262" r:id="rId15"/>
    <p:sldId id="279" r:id="rId16"/>
    <p:sldId id="261" r:id="rId17"/>
    <p:sldId id="263" r:id="rId18"/>
    <p:sldId id="264" r:id="rId19"/>
    <p:sldId id="269" r:id="rId20"/>
    <p:sldId id="265" r:id="rId21"/>
    <p:sldId id="267" r:id="rId22"/>
    <p:sldId id="275" r:id="rId23"/>
    <p:sldId id="26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SQdfOUOznQRXe8sUWdxp1g==" hashData="WRnYALErGAwx8UfJmuWsW0jiomd1C2yEV/OH5kZifCDQ1Vs1xAw2OREMjKImuDmfXW/+P7nLfY0y3tqLaZR0b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773F06-4FB4-4DA6-BD23-9DCA28557892}" type="datetimeFigureOut">
              <a:rPr lang="it-IT" smtClean="0"/>
              <a:t>27/01/2016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CFB986-810F-4CEE-BE92-C43F03506AC3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MICRO EOLICO PER TUTTI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3356992"/>
            <a:ext cx="7851648" cy="172819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NUOVE TECNOLOGIE ALLA PORTATA </a:t>
            </a:r>
            <a:r>
              <a:rPr kumimoji="0" lang="it-IT" sz="5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TUTTI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NUOVI ORIZZONTI A IMPATTO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RIDOTTO</a:t>
            </a:r>
            <a:endParaRPr kumimoji="0" lang="it-IT" sz="5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Immagine 5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949280"/>
            <a:ext cx="3952875" cy="571500"/>
          </a:xfrm>
          <a:prstGeom prst="rect">
            <a:avLst/>
          </a:prstGeom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5580112" y="609329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92896"/>
            <a:ext cx="7851648" cy="266429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37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IL NOSTRO PROGETTO PREVEDE L’UTILIZZO DELLE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NUOVISSIME</a:t>
            </a: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TORRI EOLICHE AD ASSE VERTICALE: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56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PERFORMANTI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SILENZIOSE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RIDOTTO IMPATTO VISIVO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RIDOTTO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SPAZIO OCCUPATO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it-IT" sz="5600" b="1" baseline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MODESTE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OPERE EDILIZIE E SUL TERRENO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FUNZIONANTI ANCHE A BASSISSIME VENTOSITA’</a:t>
            </a:r>
            <a:endParaRPr kumimoji="0" lang="it-IT" sz="5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VID-20160101-WA00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5400000">
            <a:off x="2304719" y="2620896"/>
            <a:ext cx="4226313" cy="2324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83568" y="2780928"/>
            <a:ext cx="7851648" cy="266429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5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PREVISTE PREVALENTEMENTE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NELLE TAGLIE DA 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 KW SONO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baseline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DISPONIBILI ANCHE NELLE TAGLIE DA 6, 10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E 60 KW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PER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UNA POTENZA MASSIMA COMPLESSIVA </a:t>
            </a:r>
            <a:r>
              <a:rPr kumimoji="0" lang="it-IT" sz="5600" b="1" i="0" u="none" strike="noStrike" kern="1200" cap="none" spc="0" normalizeH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1 MW CON CONNESSIONI IN BASSA TENSIONE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VID-20160112-WA000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5400000">
            <a:off x="2045982" y="2462229"/>
            <a:ext cx="4560168" cy="2508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3356992"/>
            <a:ext cx="7851648" cy="266429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TOTALMENTE COSTRUITE IN ITALIA CON PRODOTTI ITALIANI OD EUROPEI </a:t>
            </a:r>
            <a:r>
              <a:rPr kumimoji="0" lang="it-IT" sz="5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ALTA QUALITA’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DESTINATE A PICCOLI OPERATORI ITALIANI MA ANCHE A RESIDENTI LOCALI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94928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09329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3356992"/>
            <a:ext cx="7851648" cy="266429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45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E’ ALL’ESAME ANCHE LA CONCRETA POSSIBILITA’ </a:t>
            </a:r>
            <a:r>
              <a:rPr kumimoji="0" lang="it-IT" sz="5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</a:t>
            </a: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UTILIZZARE LE NUOVISSIME “BLADE LESS” LE TORRI EOLICHE SENZA PALE!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SI TRATTA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UNA TECNOLOGIA EUROPEA AD UNO STATO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AVANZATA SPERIMENTAZIONE E STIAMO VALUTANDO LA POSSIBILITA’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ADOTTARLA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FUNZIONA SFRUTTANDO L’OSCILLAZIONE CREATA DAL VENTO SUL PALO A FORMA CONICA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5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94928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09329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LA TECNOLOGIA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94928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09329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magine 6" descr="BL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916832"/>
            <a:ext cx="6732240" cy="3786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792" y="793254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827584" y="1628800"/>
            <a:ext cx="7851648" cy="2664296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75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ESATTAMENTE COME GIA’ FATTO CON IL FOTOVOLTAICO IN TOSCANA VOGLIAMO RIPROPORRE IL “CONDOMINIO EOLICO”</a:t>
            </a:r>
            <a:endParaRPr lang="it-IT" sz="5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magine 6" descr="Immag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772816"/>
            <a:ext cx="7956376" cy="4306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6087" y="1704108"/>
            <a:ext cx="3056589" cy="416318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62" y="2257408"/>
            <a:ext cx="4269910" cy="305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5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4" y="1797770"/>
            <a:ext cx="2998871" cy="424430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60966"/>
            <a:ext cx="3024336" cy="427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9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52192" y="228167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772816"/>
            <a:ext cx="4794244" cy="359568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333" y="1313247"/>
            <a:ext cx="2887885" cy="216591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706209"/>
            <a:ext cx="2998460" cy="22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9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827584" y="2132856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L’IDEA NASCE DALLA VOLONTA’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OFFRIRE L’OPPORTUNITA’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AUTOPRODURRE L’ENERGIA A SOGGETTI CHE NON HANNO LA POSSIBILITA’ OGGETTIVA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REALIZZARE UN IMPIANTO FOTOVOLTAICO O EOLICO PRESSO LA PROPRIA ABITAZIONE O AZIENDA O NEGOZIO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696445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12867" y="1412776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5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IL PROGETTO SARA’ SUPPORTATO ANCHE DALLA STAMPA A SOSTEGNO DI UNA INIZIATIVA TECNOLOGICAMENTE INNOVATIVA RIVOLTA AI PICCOLI OPERATORI IN FORMA DIFFUSA LONTANA DALLE LOGICHE SPECULATIVE MASSIVE: ANCHE IL COMUNE CHE OSPITERA’ L’INIZIATIVA AVRA’ IL SUO RITORNO IN TERMINI ECONOMICI E DI IMMAGINE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1819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SI CREA QUINDI UN’A</a:t>
            </a:r>
            <a:r>
              <a:rPr kumimoji="0" lang="it-IT" sz="5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REA DESTINATA A CIRCA 50 PICCOLI IMPIANTI PER ALTRETTANTI UTENTI</a:t>
            </a:r>
            <a:r>
              <a:rPr kumimoji="0" lang="it-IT" sz="5600" b="1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CREANDO UNA VERA E PROPRIA REALTA’ “CONDOMINIALE”: OGNUNO AVRA’ IL PROPRIO PICCOLO IMPIANTO E LA NOSTRA SOCIETA’ GESTIRA’ LE AREE COMUNI, LE PRATICHE AMMINISTRATIVE ECC.</a:t>
            </a:r>
            <a:endParaRPr lang="it-IT" sz="5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169868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313884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6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IL TERRENO DOVRA’ QUINDI ESSERE FRAZIONATO IN PARTICELLE SINGOLE DISTINTE CHE SARANNO CEDUTE IN DIRITTO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SUPERFICIE AL SOGGETTO RESPONSABILE DELL’IMPIANTO. OGNUNA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ESSE, COME DA NORMATIVA, SARA’ REGOLARMENTE ACCATASTATA ALL’URBANO E SOGGETTA A REGIME IMU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8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LA CONNESSIONE ALLA RETE DEL DISTRIBUTORE LOCALE SARA’ RICHIESTA SOTTO FORMA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“LOTTI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IMPIANTI” IN BT LE OPERE INFRASTRUTTURALI SARANNO QUINDI MINIME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IL PROGETTO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825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LA PROGETTAZIONE SARA’ REALIZZATA TRAMITE STUDI TECNICI LOCALI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I LAVORI E LA SUCCESSIVA MANUTENZIONE SARANNO ESEGUITI DA IMPRESE LOCALI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L’IMPATTO AMBIENTALE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8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A SECONDA DELL’ORIENTAMENTO DEI VENTI PREVALENTI SUL SITO L’INTERVENTO DA 1MW PUO’ OCCUPARE MENO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3 ETTARI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L’IMPATTO AMBIENTALE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75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UN SINGOLO PLINTO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FONDAZIONE PUO’ SOSTENERE ANCHE DUE TORRI CHE NELLA VERSIONE “CONTROROTANTE” POSSONO STARE A UNA DISTANZA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CIRCA 1 MT L’UNA DALL’ALTRA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L’IMPATTO AMBIENTALE</a:t>
            </a:r>
            <a:endParaRPr lang="it-IT" dirty="0">
              <a:solidFill>
                <a:srgbClr val="FF6600"/>
              </a:solidFill>
            </a:endParaRP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magine 6" descr="portfolio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2060848"/>
            <a:ext cx="5400600" cy="359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977280"/>
          </a:xfrm>
        </p:spPr>
        <p:txBody>
          <a:bodyPr>
            <a:normAutofit/>
          </a:bodyPr>
          <a:lstStyle/>
          <a:p>
            <a:pPr algn="ctr"/>
            <a:r>
              <a:rPr lang="it-IT" dirty="0" smtClean="0">
                <a:solidFill>
                  <a:srgbClr val="FF6600"/>
                </a:solidFill>
              </a:rPr>
              <a:t>L’IMPATTO AMBIENTALE</a:t>
            </a:r>
            <a:endParaRPr lang="it-IT" dirty="0">
              <a:solidFill>
                <a:srgbClr val="FF6600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755576" y="2420888"/>
            <a:ext cx="7851648" cy="3600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75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L’IMPATTO VISIVO E’ ENORMEMEMENTE MENO INGOMBRANTE DELLE CLASSICHE PALE AD ASSE ORIZZONTALE 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NEL CASO </a:t>
            </a:r>
            <a:r>
              <a:rPr lang="it-IT" sz="5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DI</a:t>
            </a:r>
            <a:r>
              <a:rPr lang="it-IT" sz="5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UTILIZZO DELLE “BLADE LESS” DIVENTA ADDIRITTURA GRADEVOLE!</a:t>
            </a:r>
          </a:p>
        </p:txBody>
      </p:sp>
      <p:pic>
        <p:nvPicPr>
          <p:cNvPr id="4" name="Immagin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097860"/>
            <a:ext cx="3952875" cy="571500"/>
          </a:xfrm>
          <a:prstGeom prst="rect">
            <a:avLst/>
          </a:prstGeom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5580112" y="6241876"/>
            <a:ext cx="2952328" cy="288032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WWW.BEAUSOLEILENERGIA.IT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141</TotalTime>
  <Words>529</Words>
  <Application>Microsoft Office PowerPoint</Application>
  <PresentationFormat>Presentazione su schermo (4:3)</PresentationFormat>
  <Paragraphs>77</Paragraphs>
  <Slides>23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8" baseType="lpstr">
      <vt:lpstr>Calibri</vt:lpstr>
      <vt:lpstr>Constantia</vt:lpstr>
      <vt:lpstr>Wingdings</vt:lpstr>
      <vt:lpstr>Wingdings 2</vt:lpstr>
      <vt:lpstr>Equinozio</vt:lpstr>
      <vt:lpstr>IL MICRO EOLICO PER TUTTI</vt:lpstr>
      <vt:lpstr>LA TECNOLOGIA</vt:lpstr>
      <vt:lpstr>LA TECNOLOGIA</vt:lpstr>
      <vt:lpstr>LA TECNOLOGIA</vt:lpstr>
      <vt:lpstr>LA TECNOLOGIA</vt:lpstr>
      <vt:lpstr>LA TECNOLOGIA</vt:lpstr>
      <vt:lpstr>LA TECNOLOGIA</vt:lpstr>
      <vt:lpstr>LA TECNOLOGIA</vt:lpstr>
      <vt:lpstr>IL PROGETTO</vt:lpstr>
      <vt:lpstr>IL PROGETTO</vt:lpstr>
      <vt:lpstr>IL PROGETTO</vt:lpstr>
      <vt:lpstr>IL PROGETTO</vt:lpstr>
      <vt:lpstr>IL PROGETTO</vt:lpstr>
      <vt:lpstr>IL PROGETTO</vt:lpstr>
      <vt:lpstr>IL PROGETTO</vt:lpstr>
      <vt:lpstr>IL PROGETTO</vt:lpstr>
      <vt:lpstr>IL PROGETTO</vt:lpstr>
      <vt:lpstr>IL PROGETTO</vt:lpstr>
      <vt:lpstr>IL PROGETTO</vt:lpstr>
      <vt:lpstr>L’IMPATTO AMBIENTALE</vt:lpstr>
      <vt:lpstr>L’IMPATTO AMBIENTALE</vt:lpstr>
      <vt:lpstr>L’IMPATTO AMBIENTALE</vt:lpstr>
      <vt:lpstr>L’IMPATTO AMBIENTALE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MICRO EOLICO PER TUTTI</dc:title>
  <dc:creator>casa</dc:creator>
  <cp:lastModifiedBy>MASSIMO MUGNAI</cp:lastModifiedBy>
  <cp:revision>29</cp:revision>
  <dcterms:created xsi:type="dcterms:W3CDTF">2016-01-26T17:50:23Z</dcterms:created>
  <dcterms:modified xsi:type="dcterms:W3CDTF">2016-01-27T08:28:26Z</dcterms:modified>
</cp:coreProperties>
</file>